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59" r:id="rId4"/>
    <p:sldId id="1080" r:id="rId5"/>
    <p:sldId id="265" r:id="rId6"/>
    <p:sldId id="290" r:id="rId7"/>
    <p:sldId id="289" r:id="rId8"/>
    <p:sldId id="296" r:id="rId9"/>
    <p:sldId id="267" r:id="rId10"/>
    <p:sldId id="305" r:id="rId11"/>
    <p:sldId id="1081" r:id="rId12"/>
    <p:sldId id="1077" r:id="rId13"/>
    <p:sldId id="269" r:id="rId14"/>
    <p:sldId id="1078" r:id="rId15"/>
    <p:sldId id="272" r:id="rId16"/>
    <p:sldId id="1089" r:id="rId17"/>
    <p:sldId id="1094" r:id="rId18"/>
    <p:sldId id="1093" r:id="rId19"/>
    <p:sldId id="275" r:id="rId20"/>
    <p:sldId id="298" r:id="rId21"/>
    <p:sldId id="1074" r:id="rId22"/>
    <p:sldId id="276" r:id="rId23"/>
    <p:sldId id="1091" r:id="rId24"/>
    <p:sldId id="1092" r:id="rId25"/>
    <p:sldId id="291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A0AFFB"/>
    <a:srgbClr val="D2D0FF"/>
    <a:srgbClr val="C6ECD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012ECD-51FC-41F1-AA8D-1B2483CD663E}" styleName="Açık Stil 2 - Vurgu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11"/>
    <p:restoredTop sz="96405"/>
  </p:normalViewPr>
  <p:slideViewPr>
    <p:cSldViewPr snapToGrid="0" snapToObjects="1">
      <p:cViewPr varScale="1">
        <p:scale>
          <a:sx n="111" d="100"/>
          <a:sy n="111" d="100"/>
        </p:scale>
        <p:origin x="-51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27145B-A05E-4578-A476-36EA0288835C}" type="datetimeFigureOut">
              <a:rPr lang="tr-TR" smtClean="0"/>
              <a:pPr/>
              <a:t>11.01.2024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8BE57-5B25-464F-9636-816B3E2D2B6A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831242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pPr/>
              <a:t>3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3446479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pPr/>
              <a:t>6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85263430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pPr/>
              <a:t>10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27240303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pPr/>
              <a:t>19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6688857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D58BE57-5B25-464F-9636-816B3E2D2B6A}" type="slidenum">
              <a:rPr lang="tr-TR" smtClean="0"/>
              <a:pPr/>
              <a:t>25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xmlns="" val="1696438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şlık Slaydı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42154357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0849764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80967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335174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812261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35262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90653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11509915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138431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32846023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/>
              <a:t>Resim eklemek için simgeye tıklayın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x-none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40713299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2F5285B2-4808-3A4D-BB68-A2E73C370163}" type="datetimeFigureOut">
              <a:rPr lang="x-none" smtClean="0"/>
              <a:pPr/>
              <a:t>11.01.2024</a:t>
            </a:fld>
            <a:endParaRPr lang="x-non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296B865E-7BE2-9F45-9E07-1E4ECF6D5776}" type="slidenum">
              <a:rPr lang="x-none" smtClean="0"/>
              <a:pPr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xmlns="" val="25282393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FDD24F1-2016-7845-B5E4-B7E3D11767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41DB98-5E86-A647-BF97-FAB74CA51C2A}"/>
              </a:ext>
            </a:extLst>
          </p:cNvPr>
          <p:cNvSpPr txBox="1"/>
          <p:nvPr/>
        </p:nvSpPr>
        <p:spPr>
          <a:xfrm>
            <a:off x="1330261" y="2764181"/>
            <a:ext cx="973320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6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1-31 OCAK SERVİKS KANSERİ ( RAHİM AĞZI KANSERİ) FARKINDALIK AYI</a:t>
            </a:r>
          </a:p>
          <a:p>
            <a:endParaRPr lang="tr-TR" sz="3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tr-TR" sz="3600" b="1" dirty="0" smtClean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tr-TR" sz="2400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24" name="AutoShape 4" descr="Rahim ağzı kanserinde hayat kurtaran öneriler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26" name="AutoShape 6" descr="Rahim ağzı kanserinde hayat kurtaran öneriler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sp>
        <p:nvSpPr>
          <p:cNvPr id="30728" name="AutoShape 8" descr="Rahim ağzı kanserinde hayat kurtaran öneriler!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r-TR"/>
          </a:p>
        </p:txBody>
      </p:sp>
      <p:pic>
        <p:nvPicPr>
          <p:cNvPr id="30730" name="Picture 10" descr="Rahim Ağzı Kanseri Nedenleri ve Tedavisi - Hisar Hospital Intercontinenta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 flipH="1" flipV="1">
            <a:off x="7921952" y="160338"/>
            <a:ext cx="3785786" cy="24974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8720755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A933D5-C7F1-CA44-8C9E-CBD0927F94A9}"/>
              </a:ext>
            </a:extLst>
          </p:cNvPr>
          <p:cNvSpPr txBox="1"/>
          <p:nvPr/>
        </p:nvSpPr>
        <p:spPr>
          <a:xfrm>
            <a:off x="7106471" y="2329907"/>
            <a:ext cx="482535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Sigara içmek,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Düşük sosyoekonomik düzeye sahip olmak,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Zayıflamış bağışıklık sistemi (İnsan </a:t>
            </a:r>
            <a:r>
              <a:rPr lang="tr-TR" sz="24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İmmün</a:t>
            </a: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Yetmezlik Virüsü/HIV gibi) hastalıkların olması.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D5479326-7375-2847-92A5-B2DB2C9A2F19}"/>
              </a:ext>
            </a:extLst>
          </p:cNvPr>
          <p:cNvSpPr txBox="1"/>
          <p:nvPr/>
        </p:nvSpPr>
        <p:spPr>
          <a:xfrm>
            <a:off x="508840" y="2313132"/>
            <a:ext cx="3047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SERVİKS KANSERİ ( RAHİM AĞZI KANSERİ) RİSK FAKTÖRLERİ</a:t>
            </a:r>
          </a:p>
        </p:txBody>
      </p:sp>
      <p:pic>
        <p:nvPicPr>
          <p:cNvPr id="19458" name="Picture 2" descr="Rahim ağzı kanseri düzenli smear testi ile erken dönemde teşhis edilebili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9106" y="2893845"/>
            <a:ext cx="2784980" cy="18504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257219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A933D5-C7F1-CA44-8C9E-CBD0927F94A9}"/>
              </a:ext>
            </a:extLst>
          </p:cNvPr>
          <p:cNvSpPr txBox="1"/>
          <p:nvPr/>
        </p:nvSpPr>
        <p:spPr>
          <a:xfrm>
            <a:off x="7142570" y="1696378"/>
            <a:ext cx="382007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Vajinadan artan miktarda veya alışılmadık türde akıntı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geliyorsa,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Sırt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bacak veya kadın cinsel organlarının olduğu bölgede ağrı hissi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varsa,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Yorgunluk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, kilo kaybı, iştahsızlık 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gelişmişse,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Tek </a:t>
            </a: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ya da iki bacakta şişkinlik varsa</a:t>
            </a:r>
            <a:r>
              <a:rPr lang="tr-TR" sz="2400" dirty="0" smtClean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endParaRPr lang="tr-TR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7FA26CAD-A6C1-4C17-B1AC-95DD6B3873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0076" y="1626905"/>
            <a:ext cx="2289255" cy="396502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36FB376-047C-1A49-A5EB-D935CF8CD8D0}"/>
              </a:ext>
            </a:extLst>
          </p:cNvPr>
          <p:cNvSpPr txBox="1"/>
          <p:nvPr/>
        </p:nvSpPr>
        <p:spPr>
          <a:xfrm>
            <a:off x="508840" y="2257714"/>
            <a:ext cx="3047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SERVİKS KANSERİ ( RAHİM AĞZI KANSERİ) </a:t>
            </a:r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BELİRTİLERİ</a:t>
            </a:r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7410" name="Picture 2" descr="Rahim Ağzı Kanseri (Serviks) Nedir? Rahim Ağzı Kanseri Belirtileri Nelerdir?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840" y="4190594"/>
            <a:ext cx="2781291" cy="150388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8787798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322095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064839" y="1883643"/>
            <a:ext cx="7840064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İdrar yaparken ağrı hissedilirse,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Normal adet dönemi dışındaki zamanlarda lekelenme tarzında hafif kanama oluyorsa,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Normalden daha uzun süren veya daha ağır olan âdet kanaması söz konusu ise,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Cinsel ilişki sırasında veya sonrasında kanama veya ağrı varsa,</a:t>
            </a:r>
          </a:p>
          <a:p>
            <a:pPr marL="457200" lvl="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400" dirty="0">
                <a:latin typeface="Calibri" panose="020F0502020204030204" pitchFamily="34" charset="0"/>
                <a:cs typeface="Calibri" panose="020F0502020204030204" pitchFamily="34" charset="0"/>
              </a:rPr>
              <a:t>Menopoz sonrası kanama olursa.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xmlns="" id="{844E0ECA-D3F3-4631-BDF4-1C6D5678EF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8658" y="3429001"/>
            <a:ext cx="1357341" cy="211549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BE56F15-987E-534F-98DD-AD74D1FCBF13}"/>
              </a:ext>
            </a:extLst>
          </p:cNvPr>
          <p:cNvSpPr txBox="1"/>
          <p:nvPr/>
        </p:nvSpPr>
        <p:spPr>
          <a:xfrm>
            <a:off x="508840" y="1745093"/>
            <a:ext cx="3047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SERVİKS KANSERİ ( RAHİM AĞZI KANSERİ) BELİRTİLERİ</a:t>
            </a:r>
          </a:p>
        </p:txBody>
      </p:sp>
    </p:spTree>
    <p:extLst>
      <p:ext uri="{BB962C8B-B14F-4D97-AF65-F5344CB8AC3E}">
        <p14:creationId xmlns:p14="http://schemas.microsoft.com/office/powerpoint/2010/main" xmlns="" val="3999100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166000" y="1745093"/>
            <a:ext cx="6873707" cy="3616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Tarama ve 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erken teşhis ile tedavisi mümkün olan </a:t>
            </a:r>
            <a:r>
              <a:rPr lang="tr-TR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kanseri, günümüzde kanserden ölüm nedenleri arasında çok geride yer almaktadır</a:t>
            </a: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marL="342900" lvl="0" indent="-342900" algn="just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kanseri HPV ile ilişkili olan en yaygın hastalıktır. Neredeyse tüm </a:t>
            </a:r>
            <a:r>
              <a:rPr lang="tr-TR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kanserleri HPV enfeksiyonu nedeniyle gelişmektedir</a:t>
            </a: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 </a:t>
            </a:r>
            <a:endParaRPr lang="tr-TR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FF8305E-7FE9-9843-96C5-781CC40D8397}"/>
              </a:ext>
            </a:extLst>
          </p:cNvPr>
          <p:cNvSpPr txBox="1"/>
          <p:nvPr/>
        </p:nvSpPr>
        <p:spPr>
          <a:xfrm>
            <a:off x="508840" y="2631793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ERKEN TEŞHİS</a:t>
            </a:r>
          </a:p>
          <a:p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5362" name="Picture 2" descr="Rahim ağzı kanseri testi ile erken teşhis mümkün - Acıbadem Haya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8484" y="3367044"/>
            <a:ext cx="3524228" cy="21364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2042490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9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080848" y="2250473"/>
            <a:ext cx="7494118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HPV’nin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tespiti, erken dönemde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serviksteki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 öncülü değişikliklere işaret ederek kanser teşhisini kolaylaştırmaktadır.  </a:t>
            </a:r>
            <a:endParaRPr lang="tr-TR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lvl="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Günümüzde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kanserini önlemeye veya erken tanıya yardımcı olmak üzere geliştirilmiş iki tarama testi yaygın şekilde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kullanılmaktadır. </a:t>
            </a: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FB2BB1-B1C2-BE4F-9C31-83915089C578}"/>
              </a:ext>
            </a:extLst>
          </p:cNvPr>
          <p:cNvSpPr txBox="1"/>
          <p:nvPr/>
        </p:nvSpPr>
        <p:spPr>
          <a:xfrm>
            <a:off x="508840" y="2354699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TARAMA PROGRAMLARI </a:t>
            </a:r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3378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166000" y="1745093"/>
            <a:ext cx="7137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HPV 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testi; 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Serviksteki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hücresel değişikliklere neden olabilecek virüsün,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hücrelerinde tespiti esasına dayanan bir 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testtir.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b="1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Pap</a:t>
            </a:r>
            <a:r>
              <a:rPr lang="tr-TR" sz="2800" b="1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Smear</a:t>
            </a:r>
            <a:r>
              <a:rPr lang="tr-TR" sz="28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testi;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 uygun şekilde tedavi edilmezse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kanserine dönüşebilecek olan kanser öncülü durumları (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Servikteki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hücre değişiklikleri) arama esasına dayanan bir testtir.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8C5D34B-7ADD-C241-A241-0832DFA0F99B}"/>
              </a:ext>
            </a:extLst>
          </p:cNvPr>
          <p:cNvSpPr txBox="1"/>
          <p:nvPr/>
        </p:nvSpPr>
        <p:spPr>
          <a:xfrm>
            <a:off x="508840" y="2299279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TARAMA PROGRAMLARI </a:t>
            </a:r>
          </a:p>
        </p:txBody>
      </p:sp>
      <p:sp>
        <p:nvSpPr>
          <p:cNvPr id="6" name="Metin kutusu 5"/>
          <p:cNvSpPr txBox="1"/>
          <p:nvPr/>
        </p:nvSpPr>
        <p:spPr>
          <a:xfrm>
            <a:off x="4707434" y="6102039"/>
            <a:ext cx="74941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b="1" dirty="0"/>
              <a:t>Her iki test de son derece basit ve ağrısız işlemlerdir.</a:t>
            </a:r>
          </a:p>
        </p:txBody>
      </p:sp>
      <p:pic>
        <p:nvPicPr>
          <p:cNvPr id="13314" name="Picture 2" descr="Pap Smear Testi Nedir? Nasıl Yapılır? - FertiJ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840" y="3857736"/>
            <a:ext cx="2772745" cy="17329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336073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9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080848" y="2250473"/>
            <a:ext cx="749411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 Dünya Sağlık Teşkilatı (DST tarafından) “önlenebilen bir ölüm nedeni” olarak tanımlanmaktadır.</a:t>
            </a:r>
          </a:p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Ülkemizde uygulanan Ulusal Kanser Tarama Programı uyarınca, tarama standartlarımız doğrultusunda 30-65 yaş arası kadınlarımıza 5 yılda bir ücretsiz olarak HPV-DNA testi ile tarama yapılmaktadır.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76FB2BB1-B1C2-BE4F-9C31-83915089C578}"/>
              </a:ext>
            </a:extLst>
          </p:cNvPr>
          <p:cNvSpPr txBox="1"/>
          <p:nvPr/>
        </p:nvSpPr>
        <p:spPr>
          <a:xfrm>
            <a:off x="508840" y="2354699"/>
            <a:ext cx="30471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TARAMA PROGRAMLARI </a:t>
            </a:r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36033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9" y="0"/>
            <a:ext cx="12192000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26" y="2288352"/>
            <a:ext cx="3359187" cy="1877731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080848" y="2521059"/>
            <a:ext cx="723831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rgbClr val="A8B97F">
                  <a:lumMod val="75000"/>
                </a:srgbClr>
              </a:buClr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81 İlimizde Aile Sağlığı Merkezleri, Toplum Sağlığı Merkezleri, Sağlıklı Hayat Merkezleri ve Kanser Erken Teşhis, Tarama ve Eğitim Merkezlerinde (KETEM);</a:t>
            </a:r>
          </a:p>
        </p:txBody>
      </p:sp>
      <p:pic>
        <p:nvPicPr>
          <p:cNvPr id="11266" name="Picture 2" descr="Dr. Fahrettin Koca on X: &quot;KETEM Kanser Erken Teşhis Tedavi ve Eğitim  Merkezlerinde 2021'de 4,4 Milyon, 2022'DE 7,3 MİLYONDAN FAZLA TARAMA  hizmeti verildi. Geçen yılki taramaların yaklaşık 2,8 Milyonu meme kanseri,  2,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50325" y="4055955"/>
            <a:ext cx="2768838" cy="15574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9367631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009" y="0"/>
            <a:ext cx="12192000" cy="6858000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xmlns="" id="{EEA933D5-C7F1-CA44-8C9E-CBD0927F94A9}"/>
              </a:ext>
            </a:extLst>
          </p:cNvPr>
          <p:cNvSpPr txBox="1"/>
          <p:nvPr/>
        </p:nvSpPr>
        <p:spPr>
          <a:xfrm>
            <a:off x="4212978" y="2304559"/>
            <a:ext cx="7056651" cy="358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Kırsal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ve dezavantajlı gruplara da mobil tarama araçları ile söz konusu tarama hizmetleri ÜCRETSİZ olarak verilmektedir. </a:t>
            </a:r>
          </a:p>
          <a:p>
            <a:pPr marL="342900" lvl="0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Ayrıca; kamu ve üniversite hastaneleri ile özel hastanelerde de PAP-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Smear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testi ile fırsatçı taramalar devam etmektedir.</a:t>
            </a:r>
          </a:p>
          <a:p>
            <a:pPr marL="342900" lvl="0" indent="-342900">
              <a:spcBef>
                <a:spcPts val="600"/>
              </a:spcBef>
              <a:buClr>
                <a:schemeClr val="accent2">
                  <a:lumMod val="75000"/>
                </a:schemeClr>
              </a:buClr>
              <a:buFont typeface="Arial" panose="020B0604020202020204" pitchFamily="34" charset="0"/>
              <a:buChar char="•"/>
            </a:pPr>
            <a:endParaRPr lang="tr-TR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 defTabSz="914400" rtl="0" eaLnBrk="1" fontAlgn="auto" latinLnBrk="0" hangingPunct="1">
              <a:spcBef>
                <a:spcPts val="600"/>
              </a:spcBef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tr-TR" sz="22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Resi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6811" y="2304559"/>
            <a:ext cx="3359187" cy="1877731"/>
          </a:xfrm>
          <a:prstGeom prst="rect">
            <a:avLst/>
          </a:prstGeom>
        </p:spPr>
      </p:pic>
      <p:pic>
        <p:nvPicPr>
          <p:cNvPr id="10244" name="Picture 4" descr="Mobil KETEM Didim'de - Haberler Güncel (Flaş)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1876" y="3862699"/>
            <a:ext cx="3053533" cy="180628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252492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9911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6CD6971-1DB8-EC4A-A4C9-6686D507E038}"/>
              </a:ext>
            </a:extLst>
          </p:cNvPr>
          <p:cNvSpPr txBox="1"/>
          <p:nvPr/>
        </p:nvSpPr>
        <p:spPr>
          <a:xfrm>
            <a:off x="508840" y="2603496"/>
            <a:ext cx="30471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TEDAVİ </a:t>
            </a:r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Dikdörtgen 1"/>
          <p:cNvSpPr/>
          <p:nvPr/>
        </p:nvSpPr>
        <p:spPr>
          <a:xfrm>
            <a:off x="4064838" y="1976908"/>
            <a:ext cx="7780797" cy="340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Erken dönemde saptandığında ek bir başka tedaviye ihtiyaç olmadan tümör cerrahi olarak çıkartılabilir. </a:t>
            </a:r>
            <a:endParaRPr lang="tr-TR" sz="2800" dirty="0" smtClean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just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Eğer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daha ileri bir safhada karşılaşılmışsa kemoterapi ve radyoterapi verilmektedir. Hangi tedavinin kime ve nasıl uygulanacağı evreye göre değişmektedir.</a:t>
            </a:r>
          </a:p>
        </p:txBody>
      </p:sp>
    </p:spTree>
    <p:extLst>
      <p:ext uri="{BB962C8B-B14F-4D97-AF65-F5344CB8AC3E}">
        <p14:creationId xmlns:p14="http://schemas.microsoft.com/office/powerpoint/2010/main" xmlns="" val="36109309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4A425EBF-8C61-AA47-B21F-612694EFA25C}"/>
              </a:ext>
            </a:extLst>
          </p:cNvPr>
          <p:cNvSpPr/>
          <p:nvPr/>
        </p:nvSpPr>
        <p:spPr>
          <a:xfrm>
            <a:off x="1614440" y="2456621"/>
            <a:ext cx="9490440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Bef>
                <a:spcPts val="1200"/>
              </a:spcBef>
              <a:spcAft>
                <a:spcPts val="800"/>
              </a:spcAft>
              <a:tabLst>
                <a:tab pos="449580" algn="l"/>
              </a:tabLst>
            </a:pP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Ocak Ayı,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Kanseri Farkındalık Ayı olarak belirlenmiş olup 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bu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kapsamda </a:t>
            </a:r>
            <a:r>
              <a:rPr lang="tr-TR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 Kanseri tanımı, önemi, risk faktörleri, belirtileri</a:t>
            </a:r>
            <a:r>
              <a:rPr lang="tr-TR" sz="2800" dirty="0" smtClean="0">
                <a:latin typeface="Calibri" panose="020F0502020204030204" pitchFamily="34" charset="0"/>
                <a:cs typeface="Calibri" panose="020F0502020204030204" pitchFamily="34" charset="0"/>
              </a:rPr>
              <a:t>, erken </a:t>
            </a:r>
            <a:r>
              <a:rPr lang="tr-TR" sz="2800" dirty="0">
                <a:latin typeface="Calibri" panose="020F0502020204030204" pitchFamily="34" charset="0"/>
                <a:cs typeface="Calibri" panose="020F0502020204030204" pitchFamily="34" charset="0"/>
              </a:rPr>
              <a:t>teşhisi, tarama programları, tedavisi ve korunma yöntemleri hakkında toplumu bilgilendirerek farkındalık oluşturmaktır eğitimin ana amacını oluşturmaktadır. 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20FF555-F69C-E041-9921-890A466785C6}"/>
              </a:ext>
            </a:extLst>
          </p:cNvPr>
          <p:cNvSpPr/>
          <p:nvPr/>
        </p:nvSpPr>
        <p:spPr>
          <a:xfrm>
            <a:off x="1614440" y="1585842"/>
            <a:ext cx="89631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b="1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EĞİTİMİN AMACI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21499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295366" y="1799956"/>
            <a:ext cx="705670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HPV’nin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en çok kanser yapan tiplerine karşı geliştirilen ve koruyuculuğu yüksek olan aşılar mevcuttur. 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Dünya Sağlık Örgütü, </a:t>
            </a:r>
            <a:r>
              <a:rPr lang="tr-T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kanserine karşı 9-14 yaşlarındaki kız ve erkek çocuklara aşı yapılmasını önermektedir.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B8B40B0F-6DEB-014F-A30E-3AC7228B8181}"/>
              </a:ext>
            </a:extLst>
          </p:cNvPr>
          <p:cNvSpPr txBox="1"/>
          <p:nvPr/>
        </p:nvSpPr>
        <p:spPr>
          <a:xfrm>
            <a:off x="322209" y="2661731"/>
            <a:ext cx="3205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KORUNMA</a:t>
            </a:r>
          </a:p>
          <a:p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0" name="Picture 2" descr="HPV Aşısı Hakkında Detaylı Rehber Bilgiler | Medican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6198" y="3671639"/>
            <a:ext cx="2417918" cy="16119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569608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286454" y="2243731"/>
            <a:ext cx="730691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yaşından itibaren tarama testlerini düzenli bir şekilde </a:t>
            </a: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yaptırmak.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Güvenli 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cinsel ilişki konusunda danışmanlık </a:t>
            </a: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almak.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Sigara 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kullanmamak.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A519798-6E9D-1C4C-BDEA-A2B68A892831}"/>
              </a:ext>
            </a:extLst>
          </p:cNvPr>
          <p:cNvSpPr txBox="1"/>
          <p:nvPr/>
        </p:nvSpPr>
        <p:spPr>
          <a:xfrm>
            <a:off x="322209" y="2259957"/>
            <a:ext cx="3205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KORUNMA</a:t>
            </a:r>
          </a:p>
          <a:p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344566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9341E435-841A-674A-B2BF-F6A28F9EA999}"/>
              </a:ext>
            </a:extLst>
          </p:cNvPr>
          <p:cNvSpPr txBox="1"/>
          <p:nvPr/>
        </p:nvSpPr>
        <p:spPr>
          <a:xfrm>
            <a:off x="4225636" y="2301517"/>
            <a:ext cx="717665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tr-T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kanseri, aşılama, tarama ve etkin tedavi için kapsamlı bir yaklaşımla bir halk sağlığı sorunu olarak birkaç nesil içinde sonlandırılabilir!</a:t>
            </a:r>
          </a:p>
          <a:p>
            <a:pPr algn="just"/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xmlns="" id="{BA519798-6E9D-1C4C-BDEA-A2B68A892831}"/>
              </a:ext>
            </a:extLst>
          </p:cNvPr>
          <p:cNvSpPr txBox="1"/>
          <p:nvPr/>
        </p:nvSpPr>
        <p:spPr>
          <a:xfrm>
            <a:off x="322209" y="2500169"/>
            <a:ext cx="3205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KORUNMA</a:t>
            </a:r>
          </a:p>
          <a:p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680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8939" y="1709779"/>
            <a:ext cx="6346486" cy="3438442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BA519798-6E9D-1C4C-BDEA-A2B68A892831}"/>
              </a:ext>
            </a:extLst>
          </p:cNvPr>
          <p:cNvSpPr txBox="1"/>
          <p:nvPr/>
        </p:nvSpPr>
        <p:spPr>
          <a:xfrm>
            <a:off x="322209" y="2375248"/>
            <a:ext cx="3205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KORUNMA</a:t>
            </a:r>
          </a:p>
          <a:p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07667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2214" y="1615676"/>
            <a:ext cx="6224555" cy="3340898"/>
          </a:xfrm>
          <a:prstGeom prst="rect">
            <a:avLst/>
          </a:prstGeom>
        </p:spPr>
      </p:pic>
      <p:sp>
        <p:nvSpPr>
          <p:cNvPr id="5" name="TextBox 6">
            <a:extLst>
              <a:ext uri="{FF2B5EF4-FFF2-40B4-BE49-F238E27FC236}">
                <a16:creationId xmlns:a16="http://schemas.microsoft.com/office/drawing/2014/main" xmlns="" id="{BA519798-6E9D-1C4C-BDEA-A2B68A892831}"/>
              </a:ext>
            </a:extLst>
          </p:cNvPr>
          <p:cNvSpPr txBox="1"/>
          <p:nvPr/>
        </p:nvSpPr>
        <p:spPr>
          <a:xfrm>
            <a:off x="322208" y="2347539"/>
            <a:ext cx="320522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KORUNMA</a:t>
            </a:r>
          </a:p>
          <a:p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1891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941DB98-5E86-A647-BF97-FAB74CA51C2A}"/>
              </a:ext>
            </a:extLst>
          </p:cNvPr>
          <p:cNvSpPr txBox="1"/>
          <p:nvPr/>
        </p:nvSpPr>
        <p:spPr>
          <a:xfrm>
            <a:off x="1177047" y="2354094"/>
            <a:ext cx="98249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3200" dirty="0"/>
              <a:t>LOREM İPSUM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6191ADD-D59C-AD45-AD14-F2114BB79A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1" name="Başlık 1"/>
          <p:cNvSpPr txBox="1">
            <a:spLocks/>
          </p:cNvSpPr>
          <p:nvPr/>
        </p:nvSpPr>
        <p:spPr>
          <a:xfrm>
            <a:off x="684689" y="2701465"/>
            <a:ext cx="10307361" cy="778879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endParaRPr lang="tr-TR" sz="4800" b="1" dirty="0">
              <a:solidFill>
                <a:srgbClr val="FF0000"/>
              </a:solidFill>
              <a:latin typeface="Arial" panose="020B0604020202020204" pitchFamily="34" charset="0"/>
              <a:ea typeface="Century Gothic" charset="0"/>
              <a:cs typeface="Arial" panose="020B0604020202020204" pitchFamily="34" charset="0"/>
            </a:endParaRPr>
          </a:p>
        </p:txBody>
      </p:sp>
      <p:sp>
        <p:nvSpPr>
          <p:cNvPr id="16" name="Dikdörtgen 5">
            <a:extLst>
              <a:ext uri="{FF2B5EF4-FFF2-40B4-BE49-F238E27FC236}">
                <a16:creationId xmlns:a16="http://schemas.microsoft.com/office/drawing/2014/main" xmlns="" id="{26D86890-144A-BC44-AF6A-8BC3B1817F57}"/>
              </a:ext>
            </a:extLst>
          </p:cNvPr>
          <p:cNvSpPr/>
          <p:nvPr/>
        </p:nvSpPr>
        <p:spPr>
          <a:xfrm>
            <a:off x="3575867" y="4617116"/>
            <a:ext cx="504026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400" b="1" dirty="0">
                <a:solidFill>
                  <a:schemeClr val="bg1"/>
                </a:solidFill>
              </a:rPr>
              <a:t>Yüksek tansiyon her yaşta görülebilir.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8D7911F-CE44-9841-AD0D-6730D9AE9929}"/>
              </a:ext>
            </a:extLst>
          </p:cNvPr>
          <p:cNvSpPr txBox="1"/>
          <p:nvPr/>
        </p:nvSpPr>
        <p:spPr>
          <a:xfrm>
            <a:off x="2535037" y="1778099"/>
            <a:ext cx="722893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00"/>
              </a:spcBef>
              <a:spcAft>
                <a:spcPts val="600"/>
              </a:spcAft>
            </a:pPr>
            <a:r>
              <a:rPr lang="tr-TR" sz="4400" b="1" i="1" dirty="0">
                <a:solidFill>
                  <a:schemeClr val="accent1">
                    <a:lumMod val="75000"/>
                  </a:schemeClr>
                </a:solidFill>
              </a:rPr>
              <a:t>Teşekkürler…</a:t>
            </a:r>
            <a:endParaRPr lang="tr-TR" sz="4400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2050" name="Picture 2" descr="Rahim Ağzı Kanseri Farkındalık Ayı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9598" y="2457304"/>
            <a:ext cx="6292769" cy="30399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578218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-123021"/>
            <a:ext cx="12192000" cy="709939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036638" y="1807337"/>
            <a:ext cx="7811645" cy="34317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 tanımı ve önemi açıklayabilmeli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Kanserinin risk faktörlerini sayabilmeli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 err="1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400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Kanserinin belirtilerini kavrayabilmeli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Kanserinin erken teşhisin önemini kavrayabilmeli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Kanserinin tarama programlarının neler olduğunu sayabilmeli 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tr-TR" sz="2400" dirty="0" err="1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400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Kanserinin tedavisi ve korunma yöntemlerinin neler olduğunu açıklayabilmeli </a:t>
            </a:r>
          </a:p>
        </p:txBody>
      </p:sp>
      <p:sp>
        <p:nvSpPr>
          <p:cNvPr id="2" name="Dikdörtgen 1"/>
          <p:cNvSpPr/>
          <p:nvPr/>
        </p:nvSpPr>
        <p:spPr>
          <a:xfrm>
            <a:off x="445385" y="1807337"/>
            <a:ext cx="2900679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tr-TR" sz="32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ÖĞRENİM HEDEFLERİ</a:t>
            </a: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680" y="3180080"/>
            <a:ext cx="2268241" cy="2045865"/>
          </a:xfrm>
          <a:prstGeom prst="rect">
            <a:avLst/>
          </a:prstGeom>
        </p:spPr>
      </p:pic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35396D3D-8C25-47E2-B72A-F7FC9DDB3F9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5251" y="3382478"/>
            <a:ext cx="720813" cy="2463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4067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42FD79A-B0C2-884A-AD1B-16A75DBE1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23B6AAFE-6C0F-954C-93FF-FF6205E3704F}"/>
              </a:ext>
            </a:extLst>
          </p:cNvPr>
          <p:cNvSpPr txBox="1"/>
          <p:nvPr/>
        </p:nvSpPr>
        <p:spPr>
          <a:xfrm>
            <a:off x="464094" y="2658426"/>
            <a:ext cx="341854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SERVİKS KANSERİ( RAHİM AĞZI KANSERİ) NEDİR?</a:t>
            </a:r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EA933D5-C7F1-CA44-8C9E-CBD0927F94A9}"/>
              </a:ext>
            </a:extLst>
          </p:cNvPr>
          <p:cNvSpPr txBox="1"/>
          <p:nvPr/>
        </p:nvSpPr>
        <p:spPr>
          <a:xfrm>
            <a:off x="7136519" y="2307509"/>
            <a:ext cx="386676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Bef>
                <a:spcPts val="600"/>
              </a:spcBef>
            </a:pPr>
            <a:r>
              <a:rPr lang="tr-TR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Kanseri, </a:t>
            </a:r>
            <a:r>
              <a:rPr lang="tr-TR" sz="2400" dirty="0" err="1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4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olarak adlandırılan, rahmin alt kısmının kanseri olup bu bölgenin yüzeyini oluşturan hücre tabakasının anormal hücrelere dönüşmesiyle ortaya çıkabilir. </a:t>
            </a:r>
            <a:endParaRPr lang="en-US" sz="24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626" name="Picture 2" descr="Rahim Ağzı Kanseri Nedir? Rahim Ağzı Kanseri Nasıl Tedavi Edilir?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094" y="4043421"/>
            <a:ext cx="2973936" cy="17079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81040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539356" y="2305615"/>
            <a:ext cx="63171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800" dirty="0" err="1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 smtClean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kanseri, dünyada kadınlarda meme kanseri, kalın bağırsak ve akciğer kanserlerinden sonra dördüncü sırada görülürken, ülkemizde onuncu sırada yer almaktadır. </a:t>
            </a:r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xmlns="" id="{B067C681-0A97-4401-B4F5-9A65CE13D435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94560" y="3213275"/>
            <a:ext cx="1355565" cy="225974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674CA399-C4F3-8C47-AF3E-C4EC9435702C}"/>
              </a:ext>
            </a:extLst>
          </p:cNvPr>
          <p:cNvSpPr txBox="1"/>
          <p:nvPr/>
        </p:nvSpPr>
        <p:spPr>
          <a:xfrm>
            <a:off x="508841" y="1745093"/>
            <a:ext cx="268550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SERVİKS KANSERİ</a:t>
            </a:r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 RAHİM AĞZI KANSERİ)</a:t>
            </a:r>
            <a:r>
              <a:rPr lang="tr-TR" sz="28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NEDEN ÖNEMLİ?</a:t>
            </a:r>
          </a:p>
          <a:p>
            <a:endParaRPr lang="tr-TR" sz="28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0088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3B52C812-5357-C74D-8FDA-6F6A4426050A}"/>
              </a:ext>
            </a:extLst>
          </p:cNvPr>
          <p:cNvSpPr txBox="1"/>
          <p:nvPr/>
        </p:nvSpPr>
        <p:spPr>
          <a:xfrm>
            <a:off x="640107" y="2839849"/>
            <a:ext cx="297666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600" dirty="0">
              <a:solidFill>
                <a:schemeClr val="bg1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238159" y="2167968"/>
            <a:ext cx="634856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En son yayımlanan resmi verilere göre; ülkemizde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kanserinin görülme sıklığı yüz binde 4,2’dir. Bir yıl içerisinde yaklaşık 2.125 kadın </a:t>
            </a: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 tanısı almıştır.</a:t>
            </a:r>
          </a:p>
        </p:txBody>
      </p:sp>
      <p:pic>
        <p:nvPicPr>
          <p:cNvPr id="5" name="Resim 4">
            <a:extLst>
              <a:ext uri="{FF2B5EF4-FFF2-40B4-BE49-F238E27FC236}">
                <a16:creationId xmlns:a16="http://schemas.microsoft.com/office/drawing/2014/main" xmlns="" id="{99B1DA92-2585-46FD-A444-4497C64550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91874" y="3429000"/>
            <a:ext cx="758959" cy="194790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E651317-D8D4-DA4A-8EF1-8728DEBF2E0B}"/>
              </a:ext>
            </a:extLst>
          </p:cNvPr>
          <p:cNvSpPr txBox="1"/>
          <p:nvPr/>
        </p:nvSpPr>
        <p:spPr>
          <a:xfrm>
            <a:off x="508841" y="1745093"/>
            <a:ext cx="268550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SERVİKS KANSERİ ( RAHİM AĞZI KANSERİ) NEDEN ÖNEMLİ?</a:t>
            </a:r>
          </a:p>
        </p:txBody>
      </p:sp>
    </p:spTree>
    <p:extLst>
      <p:ext uri="{BB962C8B-B14F-4D97-AF65-F5344CB8AC3E}">
        <p14:creationId xmlns:p14="http://schemas.microsoft.com/office/powerpoint/2010/main" xmlns="" val="9691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" y="0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043853" y="2465531"/>
            <a:ext cx="7094047" cy="232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 önlenebilen bir hastalıktır.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Serviks</a:t>
            </a:r>
            <a:r>
              <a:rPr lang="tr-TR" sz="28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kanseri erken teşhis edildiğinde yüksek oranda tedavi edilebilir bir kanser türüdür.</a:t>
            </a:r>
          </a:p>
          <a:p>
            <a:pPr marL="342900" indent="-342900">
              <a:spcBef>
                <a:spcPts val="600"/>
              </a:spcBef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F46946DB-5E00-3C4D-BDAA-2592146BBCFD}"/>
              </a:ext>
            </a:extLst>
          </p:cNvPr>
          <p:cNvSpPr txBox="1"/>
          <p:nvPr/>
        </p:nvSpPr>
        <p:spPr>
          <a:xfrm>
            <a:off x="508840" y="2174586"/>
            <a:ext cx="3047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SERVİKS KANSERİ ( RAHİM AĞZI KANSERİ) NEDEN ÖNEMLİ?</a:t>
            </a:r>
          </a:p>
        </p:txBody>
      </p:sp>
    </p:spTree>
    <p:extLst>
      <p:ext uri="{BB962C8B-B14F-4D97-AF65-F5344CB8AC3E}">
        <p14:creationId xmlns:p14="http://schemas.microsoft.com/office/powerpoint/2010/main" xmlns="" val="2421115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44" y="0"/>
            <a:ext cx="12172896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074999" y="2306972"/>
            <a:ext cx="7415961" cy="27546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 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yaşın üzerinde olup tedavi edilmemiş Human </a:t>
            </a:r>
            <a:r>
              <a:rPr lang="tr-TR" sz="280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Papilloma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Virüs (HPV) ve/veya cinsel yolla bulaşan diğer enfeksiyonların </a:t>
            </a: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olması,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Çok </a:t>
            </a: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doğum yapmak ve ilk doğumu erken yaşta </a:t>
            </a:r>
            <a:r>
              <a:rPr lang="tr-TR" sz="2800" dirty="0" smtClean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yapmak,</a:t>
            </a:r>
          </a:p>
          <a:p>
            <a:pPr marL="342900" lvl="0" indent="-3429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endParaRPr lang="tr-TR" sz="28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DF5B006C-C9D7-1948-A271-C13B8052FBFA}"/>
              </a:ext>
            </a:extLst>
          </p:cNvPr>
          <p:cNvSpPr txBox="1"/>
          <p:nvPr/>
        </p:nvSpPr>
        <p:spPr>
          <a:xfrm>
            <a:off x="508840" y="2119168"/>
            <a:ext cx="3047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SERVİKS KANSERİ ( RAHİM AĞZI KANSERİ) RİSK FAKTÖRLERİ</a:t>
            </a:r>
          </a:p>
        </p:txBody>
      </p:sp>
    </p:spTree>
    <p:extLst>
      <p:ext uri="{BB962C8B-B14F-4D97-AF65-F5344CB8AC3E}">
        <p14:creationId xmlns:p14="http://schemas.microsoft.com/office/powerpoint/2010/main" xmlns="" val="2521774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76DED1F-FAB8-8146-985F-97BD5EB691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52" y="-142875"/>
            <a:ext cx="12192000" cy="6858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EC90167-AB9F-1A4B-9E57-DC95942C427C}"/>
              </a:ext>
            </a:extLst>
          </p:cNvPr>
          <p:cNvSpPr txBox="1"/>
          <p:nvPr/>
        </p:nvSpPr>
        <p:spPr>
          <a:xfrm>
            <a:off x="4393938" y="2387006"/>
            <a:ext cx="66931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Erken yaşta (16 yaş öncesi) aktif cinsel yaşama başlamak,</a:t>
            </a:r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tr-TR" sz="28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Birden fazla cinsel partnerin olması,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53F81C51-3427-D744-B6A3-DC7654F942E6}"/>
              </a:ext>
            </a:extLst>
          </p:cNvPr>
          <p:cNvSpPr txBox="1"/>
          <p:nvPr/>
        </p:nvSpPr>
        <p:spPr>
          <a:xfrm>
            <a:off x="508840" y="2243859"/>
            <a:ext cx="304715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SERVİKS KANSERİ ( RAHİM AĞZI KANSERİ) RİSK FAKTÖRLERİ</a:t>
            </a:r>
          </a:p>
        </p:txBody>
      </p:sp>
    </p:spTree>
    <p:extLst>
      <p:ext uri="{BB962C8B-B14F-4D97-AF65-F5344CB8AC3E}">
        <p14:creationId xmlns:p14="http://schemas.microsoft.com/office/powerpoint/2010/main" xmlns="" val="262194404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2565</TotalTime>
  <Words>720</Words>
  <Application>Microsoft Office PowerPoint</Application>
  <PresentationFormat>Özel</PresentationFormat>
  <Paragraphs>82</Paragraphs>
  <Slides>25</Slides>
  <Notes>5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26" baseType="lpstr">
      <vt:lpstr>Metropolitan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  <vt:lpstr>Slayt 10</vt:lpstr>
      <vt:lpstr>Slayt 11</vt:lpstr>
      <vt:lpstr>Slayt 12</vt:lpstr>
      <vt:lpstr>Slayt 13</vt:lpstr>
      <vt:lpstr>Slayt 14</vt:lpstr>
      <vt:lpstr>Slayt 15</vt:lpstr>
      <vt:lpstr>Slayt 16</vt:lpstr>
      <vt:lpstr>Slayt 17</vt:lpstr>
      <vt:lpstr>Slayt 18</vt:lpstr>
      <vt:lpstr>Slayt 19</vt:lpstr>
      <vt:lpstr>Slayt 20</vt:lpstr>
      <vt:lpstr>Slayt 21</vt:lpstr>
      <vt:lpstr>Slayt 22</vt:lpstr>
      <vt:lpstr>Slayt 23</vt:lpstr>
      <vt:lpstr>Slayt 24</vt:lpstr>
      <vt:lpstr>Slayt 25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SGDD-USER</cp:lastModifiedBy>
  <cp:revision>387</cp:revision>
  <dcterms:created xsi:type="dcterms:W3CDTF">2020-11-02T08:42:42Z</dcterms:created>
  <dcterms:modified xsi:type="dcterms:W3CDTF">2024-01-11T11:46:24Z</dcterms:modified>
</cp:coreProperties>
</file>